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  <p:sldId id="261" r:id="rId5"/>
    <p:sldId id="266" r:id="rId6"/>
    <p:sldId id="267" r:id="rId7"/>
    <p:sldId id="268" r:id="rId8"/>
    <p:sldId id="262" r:id="rId9"/>
    <p:sldId id="264" r:id="rId10"/>
    <p:sldId id="265" r:id="rId11"/>
    <p:sldId id="270" r:id="rId12"/>
    <p:sldId id="263" r:id="rId13"/>
    <p:sldId id="271" r:id="rId14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1B8D6B-1E1E-CD7F-91C0-7D0C142EE50A}" v="1793" dt="2024-04-10T16:09:59.2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123ED9-3F48-6B38-A098-C733005FA39E}"/>
              </a:ext>
            </a:extLst>
          </p:cNvPr>
          <p:cNvSpPr/>
          <p:nvPr/>
        </p:nvSpPr>
        <p:spPr>
          <a:xfrm>
            <a:off x="7682382" y="23885"/>
            <a:ext cx="4506685" cy="680357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3276E-CCDB-605A-D41E-986B3EC09453}"/>
              </a:ext>
            </a:extLst>
          </p:cNvPr>
          <p:cNvSpPr txBox="1"/>
          <p:nvPr/>
        </p:nvSpPr>
        <p:spPr>
          <a:xfrm>
            <a:off x="7817934" y="525435"/>
            <a:ext cx="471112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HYDRO INNOVATE</a:t>
            </a:r>
          </a:p>
        </p:txBody>
      </p:sp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960088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/>
            <a:r>
              <a:rPr lang="en-US" sz="2000" dirty="0">
                <a:solidFill>
                  <a:schemeClr val="bg1"/>
                </a:solidFill>
                <a:latin typeface="Times New Roman"/>
                <a:cs typeface="Times New Roman"/>
              </a:rPr>
              <a:t>Siri Belur Chandrashekar</a:t>
            </a:r>
          </a:p>
          <a:p>
            <a:pPr marL="0"/>
            <a:r>
              <a:rPr lang="en-US" sz="2000" dirty="0">
                <a:solidFill>
                  <a:schemeClr val="bg1"/>
                </a:solidFill>
                <a:latin typeface="Times New Roman"/>
                <a:cs typeface="Times New Roman"/>
              </a:rPr>
              <a:t>Ashwin Kumar </a:t>
            </a:r>
            <a:r>
              <a:rPr lang="en-US" sz="2000" err="1">
                <a:solidFill>
                  <a:schemeClr val="bg1"/>
                </a:solidFill>
                <a:latin typeface="Times New Roman"/>
                <a:cs typeface="Times New Roman"/>
              </a:rPr>
              <a:t>Ponnala</a:t>
            </a:r>
            <a:endParaRPr lang="en-US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r>
              <a:rPr lang="en-US" sz="2000" dirty="0">
                <a:solidFill>
                  <a:schemeClr val="bg1"/>
                </a:solidFill>
                <a:latin typeface="Times New Roman"/>
                <a:cs typeface="Times New Roman"/>
              </a:rPr>
              <a:t>Chandu </a:t>
            </a:r>
            <a:r>
              <a:rPr lang="en-US" sz="2000" err="1">
                <a:solidFill>
                  <a:schemeClr val="bg1"/>
                </a:solidFill>
                <a:latin typeface="Times New Roman"/>
                <a:cs typeface="Times New Roman"/>
              </a:rPr>
              <a:t>Pulapaka</a:t>
            </a:r>
            <a:endParaRPr lang="en-US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r>
              <a:rPr lang="en-US" sz="2000" dirty="0">
                <a:solidFill>
                  <a:schemeClr val="bg1"/>
                </a:solidFill>
                <a:latin typeface="Times New Roman"/>
                <a:cs typeface="Times New Roman"/>
              </a:rPr>
              <a:t>Bhanu Prakash Racha</a:t>
            </a:r>
          </a:p>
          <a:p>
            <a:pPr marL="0"/>
            <a:r>
              <a:rPr lang="en-US" sz="2000" dirty="0">
                <a:solidFill>
                  <a:schemeClr val="bg1"/>
                </a:solidFill>
                <a:latin typeface="Times New Roman"/>
                <a:cs typeface="Times New Roman"/>
              </a:rPr>
              <a:t>Rohitha Sanagala</a:t>
            </a:r>
          </a:p>
          <a:p>
            <a:pPr marL="0"/>
            <a:r>
              <a:rPr lang="en-US" sz="2000" dirty="0">
                <a:solidFill>
                  <a:schemeClr val="bg1"/>
                </a:solidFill>
                <a:latin typeface="Times New Roman"/>
                <a:cs typeface="Times New Roman"/>
              </a:rPr>
              <a:t>Lakshmi Bindu Sangem</a:t>
            </a:r>
          </a:p>
          <a:p>
            <a:pPr marL="0"/>
            <a:r>
              <a:rPr lang="en-US" sz="2000" dirty="0">
                <a:solidFill>
                  <a:schemeClr val="bg1"/>
                </a:solidFill>
                <a:latin typeface="Times New Roman"/>
                <a:cs typeface="Times New Roman"/>
              </a:rPr>
              <a:t>Madan Jaswant Rahul          Saravana Iyyappan</a:t>
            </a:r>
          </a:p>
          <a:p>
            <a:pPr marL="0"/>
            <a:r>
              <a:rPr lang="en-US" sz="2000" dirty="0">
                <a:solidFill>
                  <a:schemeClr val="bg1"/>
                </a:solidFill>
                <a:latin typeface="Times New Roman"/>
                <a:cs typeface="Times New Roman"/>
              </a:rPr>
              <a:t>Pushpanjali </a:t>
            </a:r>
            <a:r>
              <a:rPr lang="en-US" sz="2000" err="1">
                <a:solidFill>
                  <a:schemeClr val="bg1"/>
                </a:solidFill>
                <a:latin typeface="Times New Roman"/>
                <a:cs typeface="Times New Roman"/>
              </a:rPr>
              <a:t>Sarigommula</a:t>
            </a:r>
            <a:endParaRPr lang="en-US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pic>
        <p:nvPicPr>
          <p:cNvPr id="7" name="Picture 6" descr="A blue water drop in a circle&#10;&#10;Description automatically generated">
            <a:extLst>
              <a:ext uri="{FF2B5EF4-FFF2-40B4-BE49-F238E27FC236}">
                <a16:creationId xmlns:a16="http://schemas.microsoft.com/office/drawing/2014/main" id="{088A2E8C-7862-515C-EF9D-A0B56D35C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558" y="888642"/>
            <a:ext cx="1678546" cy="164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933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-2012" y="2421"/>
            <a:ext cx="7071726" cy="685723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56EDC-86AC-DCCC-C877-2F59EBBDBC21}"/>
              </a:ext>
            </a:extLst>
          </p:cNvPr>
          <p:cNvSpPr txBox="1"/>
          <p:nvPr/>
        </p:nvSpPr>
        <p:spPr>
          <a:xfrm>
            <a:off x="734554" y="407379"/>
            <a:ext cx="52048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WHY OUR PRODUCT???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431548" y="1458756"/>
            <a:ext cx="5815070" cy="62324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Times New Roman"/>
                <a:cs typeface="Arial"/>
              </a:rPr>
              <a:t>PRICE CORRIDOR OF MASS</a:t>
            </a:r>
          </a:p>
          <a:p>
            <a:endParaRPr lang="en-GB" sz="2000">
              <a:solidFill>
                <a:schemeClr val="bg1"/>
              </a:solidFill>
              <a:latin typeface="Times New Roman"/>
              <a:cs typeface="Arial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cs typeface="Arial"/>
              </a:rPr>
              <a:t>•</a:t>
            </a:r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Basic System: $5,000 to $15,000</a:t>
            </a:r>
            <a:endParaRPr lang="en-GB" sz="2000" dirty="0">
              <a:solidFill>
                <a:schemeClr val="bg1"/>
              </a:solidFill>
              <a:latin typeface="Times New Roman"/>
              <a:cs typeface="Arial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cs typeface="Arial"/>
              </a:rPr>
              <a:t>•</a:t>
            </a:r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Mid-Range System:  $15,000 to $50,000.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cs typeface="Arial"/>
              </a:rPr>
              <a:t>•</a:t>
            </a:r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High-End System :  $50,000 to $200,000 </a:t>
            </a:r>
            <a:endParaRPr lang="en-GB" sz="2000" dirty="0">
              <a:solidFill>
                <a:schemeClr val="bg1"/>
              </a:solidFill>
              <a:latin typeface="Times New Roman"/>
              <a:cs typeface="Arial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Arial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cs typeface="Arial"/>
              </a:rPr>
              <a:t>WHAT MAKES OUR PRODUCT WORTH IT?</a:t>
            </a:r>
          </a:p>
          <a:p>
            <a:endParaRPr lang="en-GB" sz="2000" dirty="0">
              <a:solidFill>
                <a:schemeClr val="bg1"/>
              </a:solidFill>
              <a:latin typeface="Times New Roman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GB" sz="2000" b="1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Competitive Pricing</a:t>
            </a:r>
          </a:p>
          <a:p>
            <a:endParaRPr lang="en-GB" sz="2000" b="1" dirty="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GB" sz="2000" b="1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Value Proposition</a:t>
            </a:r>
            <a:endParaRPr lang="en-GB" sz="20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endParaRPr lang="en-GB" sz="2000" b="1" dirty="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GB" sz="2000" b="1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Future-Proofing</a:t>
            </a:r>
            <a:endParaRPr lang="en-GB" sz="2000" dirty="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GB" sz="1300" b="1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GB" sz="1300" b="1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GB" sz="1300" b="1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GB" sz="2000" dirty="0">
              <a:solidFill>
                <a:schemeClr val="bg1"/>
              </a:solidFill>
              <a:latin typeface="Times New Roman"/>
              <a:cs typeface="Arial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4" name="Picture 3" descr="A hand holding a phone with a smart home app&#10;&#10;Description automatically generated">
            <a:extLst>
              <a:ext uri="{FF2B5EF4-FFF2-40B4-BE49-F238E27FC236}">
                <a16:creationId xmlns:a16="http://schemas.microsoft.com/office/drawing/2014/main" id="{81D41C22-A682-6762-807E-8DB7D2F1C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894" y="1656075"/>
            <a:ext cx="4387002" cy="35351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57067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759987" y="603434"/>
            <a:ext cx="10441697" cy="5826922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56EDC-86AC-DCCC-C877-2F59EBBDBC21}"/>
              </a:ext>
            </a:extLst>
          </p:cNvPr>
          <p:cNvSpPr txBox="1"/>
          <p:nvPr/>
        </p:nvSpPr>
        <p:spPr>
          <a:xfrm>
            <a:off x="3449849" y="772280"/>
            <a:ext cx="506529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DEMAND AND SUPPLY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1139887" y="1587544"/>
            <a:ext cx="9185042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Market Size: 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Expected to reach USD 93.24 Billion by 2030.</a:t>
            </a:r>
            <a:endParaRPr lang="en-US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Growth Rate: 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CAGR of 18.57% from 2024 to 2030.</a:t>
            </a:r>
            <a:endParaRPr lang="en-GB" sz="200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Key Drivers: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Demand for efficient water management systems.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Integration of smart technologies.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Government initiatives for sustainable water use.</a:t>
            </a:r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Times New Roman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Regional Dominance: 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North America holds the largest market share due to digitalization and smart technology influx.</a:t>
            </a:r>
            <a:br>
              <a:rPr lang="en-GB" sz="2000" dirty="0">
                <a:latin typeface="Times New Roman"/>
                <a:ea typeface="+mn-lt"/>
                <a:cs typeface="+mn-lt"/>
              </a:rPr>
            </a:br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Revenue Estimation:</a:t>
            </a:r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Pricing Strategy:</a:t>
            </a:r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Varied based on solution complexity, features, and market competition.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Sales Volume Forecasting:</a:t>
            </a:r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Based on market demand, share targets, and sales projections.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Revenue Calculation:</a:t>
            </a:r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Total revenue = Sales volume * Unit price.</a:t>
            </a:r>
            <a:endParaRPr lang="en-GB" sz="200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46599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759987" y="603434"/>
            <a:ext cx="10441697" cy="5826922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56EDC-86AC-DCCC-C877-2F59EBBDBC21}"/>
              </a:ext>
            </a:extLst>
          </p:cNvPr>
          <p:cNvSpPr txBox="1"/>
          <p:nvPr/>
        </p:nvSpPr>
        <p:spPr>
          <a:xfrm>
            <a:off x="3449849" y="772280"/>
            <a:ext cx="506529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DEMAND AND SUPPLY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1139887" y="1587544"/>
            <a:ext cx="9839718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Expense Estimation</a:t>
            </a: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Cost of Goods Sold (COGS)</a:t>
            </a: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Research and Development (R&amp;D)</a:t>
            </a: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Marketing and Sales Expenses</a:t>
            </a: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Operational Expenses Technology and Infrastructure Costs</a:t>
            </a:r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Regulatory Compliance Costs</a:t>
            </a:r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Profit Margin Analysis</a:t>
            </a:r>
            <a:endParaRPr lang="en-GB" sz="20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Profit Margin Calculation: (Total Revenue - Total Expenses) / Total Revenue * 100.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Factors Influencing Profit Margin: Economies of scale, pricing strategy, cost optimization, and market dynamics.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Importance of Profit Margin: Reflects efficiency in generating profits from operations.</a:t>
            </a:r>
          </a:p>
          <a:p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57195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652663" y="367321"/>
            <a:ext cx="10881725" cy="6127429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56EDC-86AC-DCCC-C877-2F59EBBDBC21}"/>
              </a:ext>
            </a:extLst>
          </p:cNvPr>
          <p:cNvSpPr txBox="1"/>
          <p:nvPr/>
        </p:nvSpPr>
        <p:spPr>
          <a:xfrm>
            <a:off x="4458694" y="643491"/>
            <a:ext cx="319786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CONCLUSION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1139887" y="1287037"/>
            <a:ext cx="9839718" cy="58477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Revolutionary Solution: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 Pioneering the future of water management with the Smart  Water Grid.</a:t>
            </a:r>
            <a:endParaRPr lang="en-US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Funding Ask: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 Seeking an investment of $5 million to bring this innovation to market.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Use of Funds:</a:t>
            </a:r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Research &amp; Development: $2 million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Production &amp; Scale-up: $1.5 million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Marketing &amp; Outreach: $1 million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Operations &amp; Staffing: $0.5 million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Projected Returns: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 Anticipate revenue growth to $20 million within 5 years, capturing a significant smart water management market share.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Investor Benefits: 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Opportunity to invest in a high-growth with significant returns, sustainable technology.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3700" dirty="0">
                <a:solidFill>
                  <a:schemeClr val="bg1"/>
                </a:solidFill>
                <a:latin typeface="Mistral"/>
                <a:ea typeface="+mn-lt"/>
                <a:cs typeface="Times New Roman"/>
              </a:rPr>
              <a:t>Partner with us to make a global impact and secure a sustainable future.</a:t>
            </a:r>
            <a:endParaRPr lang="en-GB" sz="3700" dirty="0">
              <a:solidFill>
                <a:schemeClr val="bg1"/>
              </a:solidFill>
              <a:latin typeface="Mistral"/>
            </a:endParaRPr>
          </a:p>
          <a:p>
            <a:endParaRPr lang="en-GB" sz="2000" b="1" dirty="0">
              <a:solidFill>
                <a:schemeClr val="bg1"/>
              </a:solidFill>
              <a:latin typeface="Times New Roman"/>
            </a:endParaRPr>
          </a:p>
          <a:p>
            <a:pPr marL="285750" indent="-285750">
              <a:buFont typeface="Arial"/>
              <a:buChar char="•"/>
            </a:pPr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ea typeface="+mn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31626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123ED9-3F48-6B38-A098-C733005FA39E}"/>
              </a:ext>
            </a:extLst>
          </p:cNvPr>
          <p:cNvSpPr/>
          <p:nvPr/>
        </p:nvSpPr>
        <p:spPr>
          <a:xfrm>
            <a:off x="7682382" y="23885"/>
            <a:ext cx="4506685" cy="680357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3276E-CCDB-605A-D41E-986B3EC09453}"/>
              </a:ext>
            </a:extLst>
          </p:cNvPr>
          <p:cNvSpPr txBox="1"/>
          <p:nvPr/>
        </p:nvSpPr>
        <p:spPr>
          <a:xfrm>
            <a:off x="7817934" y="525435"/>
            <a:ext cx="471112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AGENDA</a:t>
            </a:r>
          </a:p>
        </p:txBody>
      </p:sp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B3EF6443-B22A-7528-2773-F1B9799F61A1}"/>
              </a:ext>
            </a:extLst>
          </p:cNvPr>
          <p:cNvSpPr txBox="1"/>
          <p:nvPr/>
        </p:nvSpPr>
        <p:spPr>
          <a:xfrm>
            <a:off x="7822654" y="1612187"/>
            <a:ext cx="3529986" cy="532453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Introduction</a:t>
            </a:r>
            <a:endParaRPr lang="en-US" dirty="0">
              <a:solidFill>
                <a:schemeClr val="bg1"/>
              </a:solidFill>
            </a:endParaRPr>
          </a:p>
          <a:p>
            <a:endParaRPr lang="en-GB" sz="20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Team</a:t>
            </a:r>
            <a:endParaRPr lang="en-GB" dirty="0">
              <a:solidFill>
                <a:schemeClr val="bg1"/>
              </a:solidFill>
              <a:latin typeface="Calibri" panose="020F0502020204030204"/>
              <a:ea typeface="Calibri"/>
              <a:cs typeface="Calibri"/>
            </a:endParaRPr>
          </a:p>
          <a:p>
            <a:endParaRPr lang="en-GB" sz="20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Existing Problems</a:t>
            </a:r>
          </a:p>
          <a:p>
            <a:endParaRPr lang="en-GB" sz="20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Vision Of The Future</a:t>
            </a:r>
          </a:p>
          <a:p>
            <a:endParaRPr lang="en-GB" sz="20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Proposed Future Product</a:t>
            </a:r>
          </a:p>
          <a:p>
            <a:endParaRPr lang="en-GB" sz="20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Tier 3 Non-Consumer</a:t>
            </a:r>
          </a:p>
          <a:p>
            <a:endParaRPr lang="en-GB" sz="20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Demand and Supply</a:t>
            </a:r>
          </a:p>
          <a:p>
            <a:endParaRPr lang="en-GB" sz="2000" dirty="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r>
              <a:rPr lang="en-GB" sz="2000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Conclusion</a:t>
            </a:r>
          </a:p>
          <a:p>
            <a:pPr algn="ctr"/>
            <a:endParaRPr lang="en-GB" sz="20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  <a:p>
            <a:pPr algn="ctr"/>
            <a:endParaRPr lang="en-GB" sz="20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2338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-2012" y="2421"/>
            <a:ext cx="6524374" cy="685723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56EDC-86AC-DCCC-C877-2F59EBBDBC21}"/>
              </a:ext>
            </a:extLst>
          </p:cNvPr>
          <p:cNvSpPr txBox="1"/>
          <p:nvPr/>
        </p:nvSpPr>
        <p:spPr>
          <a:xfrm>
            <a:off x="820413" y="514703"/>
            <a:ext cx="487211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EXISTING PROBLEMS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1107689" y="1995375"/>
            <a:ext cx="4291071" cy="34778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cs typeface="Times New Roman"/>
              </a:rPr>
              <a:t>Water Scarcity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cs typeface="Times New Roman"/>
              </a:rPr>
              <a:t>Increased in demand of water due to population growth, Urbanization, Industrialization </a:t>
            </a:r>
          </a:p>
          <a:p>
            <a:pPr algn="ctr"/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cs typeface="Times New Roman"/>
              </a:rPr>
              <a:t>Droughts</a:t>
            </a:r>
            <a:endParaRPr lang="en-GB" sz="2000" dirty="0">
              <a:solidFill>
                <a:schemeClr val="bg1"/>
              </a:solidFill>
              <a:latin typeface="Aptos" panose="020B0004020202020204"/>
              <a:cs typeface="Times New Roman"/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cs typeface="Times New Roman"/>
              </a:rPr>
              <a:t>Changing climate patterns including prolonged droughts </a:t>
            </a:r>
          </a:p>
        </p:txBody>
      </p:sp>
      <p:pic>
        <p:nvPicPr>
          <p:cNvPr id="11" name="Picture 10" descr="A water dripping from a faucet into a planet earth&#10;&#10;Description automatically generated">
            <a:extLst>
              <a:ext uri="{FF2B5EF4-FFF2-40B4-BE49-F238E27FC236}">
                <a16:creationId xmlns:a16="http://schemas.microsoft.com/office/drawing/2014/main" id="{51255D0E-2F26-6967-717D-2637BE39D2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00" r="6923" b="287"/>
          <a:stretch/>
        </p:blipFill>
        <p:spPr>
          <a:xfrm>
            <a:off x="9280102" y="1511187"/>
            <a:ext cx="2615770" cy="22365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 descr="A child walking with a dog in the desert&#10;&#10;Description automatically generated">
            <a:extLst>
              <a:ext uri="{FF2B5EF4-FFF2-40B4-BE49-F238E27FC236}">
                <a16:creationId xmlns:a16="http://schemas.microsoft.com/office/drawing/2014/main" id="{4C9E37A9-54BF-8BE9-4080-B3B9E7DEAA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55" t="1475" r="170" b="12045"/>
          <a:stretch/>
        </p:blipFill>
        <p:spPr>
          <a:xfrm>
            <a:off x="6908242" y="3738468"/>
            <a:ext cx="2819205" cy="21348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54076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-2012" y="2421"/>
            <a:ext cx="6524374" cy="685723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56EDC-86AC-DCCC-C877-2F59EBBDBC21}"/>
              </a:ext>
            </a:extLst>
          </p:cNvPr>
          <p:cNvSpPr txBox="1"/>
          <p:nvPr/>
        </p:nvSpPr>
        <p:spPr>
          <a:xfrm>
            <a:off x="820413" y="514703"/>
            <a:ext cx="488284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EXISTING PROBLEMS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914506" y="1963178"/>
            <a:ext cx="4688169" cy="34778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cs typeface="Times New Roman"/>
              </a:rPr>
              <a:t>Depletion of Underground water</a:t>
            </a: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cs typeface="Times New Roman"/>
              </a:rPr>
              <a:t>Over-extraction of the underground water for agriculture, Industrial and </a:t>
            </a: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cs typeface="Times New Roman"/>
              </a:rPr>
              <a:t>domestic purpose </a:t>
            </a:r>
            <a:endParaRPr lang="en-GB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cs typeface="Times New Roman"/>
              </a:rPr>
              <a:t>Water related conflicts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cs typeface="Times New Roman"/>
              </a:rPr>
              <a:t>Competition over limited water resources throughout nations</a:t>
            </a:r>
          </a:p>
        </p:txBody>
      </p:sp>
      <p:pic>
        <p:nvPicPr>
          <p:cNvPr id="2" name="Picture 1" descr="A puddle in a dry cracked area&#10;&#10;Description automatically generated">
            <a:extLst>
              <a:ext uri="{FF2B5EF4-FFF2-40B4-BE49-F238E27FC236}">
                <a16:creationId xmlns:a16="http://schemas.microsoft.com/office/drawing/2014/main" id="{7C02A816-F7EF-FB6F-540E-4707A2890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1321" y="1579069"/>
            <a:ext cx="3445502" cy="18538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 descr="Several hands holding a circle of water&#10;&#10;Description automatically generated">
            <a:extLst>
              <a:ext uri="{FF2B5EF4-FFF2-40B4-BE49-F238E27FC236}">
                <a16:creationId xmlns:a16="http://schemas.microsoft.com/office/drawing/2014/main" id="{7CBFB099-E379-329E-DB93-58339A455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9073" y="3858764"/>
            <a:ext cx="2917065" cy="2413850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019234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-2012" y="2421"/>
            <a:ext cx="6524374" cy="685723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56EDC-86AC-DCCC-C877-2F59EBBDBC21}"/>
              </a:ext>
            </a:extLst>
          </p:cNvPr>
          <p:cNvSpPr txBox="1"/>
          <p:nvPr/>
        </p:nvSpPr>
        <p:spPr>
          <a:xfrm>
            <a:off x="519906" y="493238"/>
            <a:ext cx="548386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VISION OF THE FUTURE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517409" y="1619740"/>
            <a:ext cx="5471632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Sustainability  </a:t>
            </a:r>
            <a:endParaRPr lang="en-US" sz="20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Implementing innovative water management practices to ensure long-term environmental health and resource availability.</a:t>
            </a:r>
            <a:endParaRPr lang="en-US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Disruption 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 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Reimagining traditional water management boundaries through advanced technology and sustainable practices.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Accessibility </a:t>
            </a:r>
            <a:endParaRPr lang="en-GB" sz="20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Providing affordable and efficient water management solutions to diverse communities, ensuring equitable access to clean water.</a:t>
            </a:r>
            <a:endParaRPr lang="en-GB" dirty="0">
              <a:solidFill>
                <a:schemeClr val="bg1"/>
              </a:solidFill>
              <a:latin typeface="Times New Roman"/>
            </a:endParaRPr>
          </a:p>
          <a:p>
            <a:pPr algn="ctr"/>
            <a:endParaRPr lang="en-GB" sz="2000" dirty="0">
              <a:solidFill>
                <a:schemeClr val="bg1"/>
              </a:solidFill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2" name="Picture 1" descr="A person using a tablet&#10;&#10;Description automatically generated">
            <a:extLst>
              <a:ext uri="{FF2B5EF4-FFF2-40B4-BE49-F238E27FC236}">
                <a16:creationId xmlns:a16="http://schemas.microsoft.com/office/drawing/2014/main" id="{1C066995-C5E9-53CC-521F-EA505B2FE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2490" y="924797"/>
            <a:ext cx="3809868" cy="28189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 descr="A hand holding a water drop&#10;&#10;Description automatically generated">
            <a:extLst>
              <a:ext uri="{FF2B5EF4-FFF2-40B4-BE49-F238E27FC236}">
                <a16:creationId xmlns:a16="http://schemas.microsoft.com/office/drawing/2014/main" id="{EBF85945-845D-B526-9831-7DEB3320D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7588" y="3964278"/>
            <a:ext cx="2074036" cy="20740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 descr="A person in a suit and tie&#10;&#10;Description automatically generated">
            <a:extLst>
              <a:ext uri="{FF2B5EF4-FFF2-40B4-BE49-F238E27FC236}">
                <a16:creationId xmlns:a16="http://schemas.microsoft.com/office/drawing/2014/main" id="{43496AC3-B04E-3CDD-CB72-8025A1978D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200" t="552" r="10933" b="-1657"/>
          <a:stretch/>
        </p:blipFill>
        <p:spPr>
          <a:xfrm>
            <a:off x="6812923" y="4239364"/>
            <a:ext cx="2914217" cy="18030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22097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-2012" y="2421"/>
            <a:ext cx="6524374" cy="685723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528141" y="1544615"/>
            <a:ext cx="5246252" cy="62478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Communities  </a:t>
            </a:r>
            <a:endParaRPr lang="en-US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Prioritizing reaching underserved communities to address water scarcity and improve quality of life.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Preservation</a:t>
            </a:r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 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Ensuring the preservation of water resources for future generations through responsible management.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Innovation  </a:t>
            </a:r>
            <a:endParaRPr lang="en-GB" sz="20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GB" sz="2000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Driving market leadership by continually innovating water management solutions to meet evolving needs.</a:t>
            </a:r>
            <a:endParaRPr lang="en-GB" dirty="0">
              <a:solidFill>
                <a:schemeClr val="bg1"/>
              </a:solidFill>
              <a:latin typeface="Times New Roman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5F0E5D-4680-E1E3-D779-F7424F268A76}"/>
              </a:ext>
            </a:extLst>
          </p:cNvPr>
          <p:cNvSpPr txBox="1"/>
          <p:nvPr/>
        </p:nvSpPr>
        <p:spPr>
          <a:xfrm>
            <a:off x="519906" y="546900"/>
            <a:ext cx="548386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VISION OF THE FUTURE</a:t>
            </a:r>
          </a:p>
        </p:txBody>
      </p:sp>
      <p:pic>
        <p:nvPicPr>
          <p:cNvPr id="2" name="Picture 1" descr="A diagram of water production&#10;&#10;Description automatically generated">
            <a:extLst>
              <a:ext uri="{FF2B5EF4-FFF2-40B4-BE49-F238E27FC236}">
                <a16:creationId xmlns:a16="http://schemas.microsoft.com/office/drawing/2014/main" id="{197C3FA6-7F15-EEF0-1D9E-2E49E9868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7548" y="3324829"/>
            <a:ext cx="4478762" cy="269825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Picture 2" descr="Hands holding a drop of water&#10;&#10;Description automatically generated">
            <a:extLst>
              <a:ext uri="{FF2B5EF4-FFF2-40B4-BE49-F238E27FC236}">
                <a16:creationId xmlns:a16="http://schemas.microsoft.com/office/drawing/2014/main" id="{8CAA52C7-2A29-7932-8533-1A70366E5F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234" b="-357"/>
          <a:stretch/>
        </p:blipFill>
        <p:spPr>
          <a:xfrm>
            <a:off x="8103227" y="1344501"/>
            <a:ext cx="2174056" cy="182935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033883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1C3520-0BFA-A6FA-EFD5-2BB65B1E6D2C}"/>
              </a:ext>
            </a:extLst>
          </p:cNvPr>
          <p:cNvSpPr/>
          <p:nvPr/>
        </p:nvSpPr>
        <p:spPr>
          <a:xfrm>
            <a:off x="-2013" y="2420"/>
            <a:ext cx="12191077" cy="3637513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7ABDFD-ADD1-3934-011B-0E9A90EBA1C8}"/>
              </a:ext>
            </a:extLst>
          </p:cNvPr>
          <p:cNvSpPr txBox="1"/>
          <p:nvPr/>
        </p:nvSpPr>
        <p:spPr>
          <a:xfrm>
            <a:off x="4383567" y="342985"/>
            <a:ext cx="34125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OUR PRODUCT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BF865-5D98-76A1-E815-12ECA2212B11}"/>
              </a:ext>
            </a:extLst>
          </p:cNvPr>
          <p:cNvSpPr txBox="1"/>
          <p:nvPr/>
        </p:nvSpPr>
        <p:spPr>
          <a:xfrm>
            <a:off x="337375" y="1330038"/>
            <a:ext cx="6544071" cy="34470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IN" sz="2000" dirty="0">
                <a:solidFill>
                  <a:schemeClr val="bg1"/>
                </a:solidFill>
                <a:latin typeface="Times New Roman"/>
                <a:cs typeface="Segoe UI"/>
              </a:rPr>
              <a:t>Utilizes advanced sensors and meters to monitor water usage in real-time. </a:t>
            </a: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IN" sz="2000" dirty="0">
              <a:solidFill>
                <a:schemeClr val="bg1"/>
              </a:solidFill>
              <a:latin typeface="Times New Roman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en-IN" sz="2000" dirty="0">
                <a:solidFill>
                  <a:schemeClr val="bg1"/>
                </a:solidFill>
                <a:latin typeface="Times New Roman"/>
                <a:cs typeface="Segoe UI"/>
              </a:rPr>
              <a:t>Detect leaks and abnormalities in the water distribution system promptly.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IN" sz="2000" dirty="0">
              <a:solidFill>
                <a:schemeClr val="bg1"/>
              </a:solidFill>
              <a:latin typeface="Times New Roman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en-IN" sz="2000" dirty="0">
                <a:solidFill>
                  <a:schemeClr val="bg1"/>
                </a:solidFill>
                <a:latin typeface="Times New Roman"/>
                <a:cs typeface="Segoe UI"/>
              </a:rPr>
              <a:t>Optimize water usage and identify areas for conservation</a:t>
            </a:r>
            <a:endParaRPr lang="en-GB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endParaRPr lang="en-IN" sz="2000" dirty="0">
              <a:solidFill>
                <a:schemeClr val="bg1"/>
              </a:solidFill>
              <a:latin typeface="Times New Roman"/>
              <a:cs typeface="Segoe UI"/>
            </a:endParaRPr>
          </a:p>
          <a:p>
            <a:endParaRPr lang="en-IN" sz="2000" dirty="0">
              <a:solidFill>
                <a:schemeClr val="bg1"/>
              </a:solidFill>
              <a:latin typeface="Times New Roman"/>
              <a:cs typeface="Segoe UI"/>
            </a:endParaRPr>
          </a:p>
          <a:p>
            <a:pPr algn="l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E57F58-7732-AEE2-6C64-23E5FACB9765}"/>
              </a:ext>
            </a:extLst>
          </p:cNvPr>
          <p:cNvSpPr txBox="1"/>
          <p:nvPr/>
        </p:nvSpPr>
        <p:spPr>
          <a:xfrm>
            <a:off x="6653862" y="1330227"/>
            <a:ext cx="5444296" cy="25237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,Sans-Serif"/>
              <a:buChar char="•"/>
            </a:pPr>
            <a:r>
              <a:rPr lang="en-IN" sz="2000">
                <a:solidFill>
                  <a:schemeClr val="bg1"/>
                </a:solidFill>
                <a:latin typeface="Times New Roman"/>
                <a:cs typeface="Times New Roman"/>
              </a:rPr>
              <a:t>Enable more efficient allocation of resources by prioritizing water distribution based on demand and need. </a:t>
            </a:r>
            <a:endParaRPr lang="en-GB" sz="2000">
              <a:latin typeface="Times New Roman"/>
              <a:cs typeface="Times New Roman"/>
            </a:endParaRPr>
          </a:p>
          <a:p>
            <a:endParaRPr lang="en-IN" sz="2000" dirty="0">
              <a:latin typeface="Times New Roman"/>
              <a:cs typeface="Times New Roman"/>
            </a:endParaRPr>
          </a:p>
          <a:p>
            <a:pPr marL="342900" indent="-342900">
              <a:buFont typeface="Arial,Sans-Serif"/>
              <a:buChar char="•"/>
            </a:pPr>
            <a:r>
              <a:rPr lang="en-IN" sz="2000" dirty="0">
                <a:solidFill>
                  <a:schemeClr val="bg1"/>
                </a:solidFill>
                <a:latin typeface="Times New Roman"/>
                <a:cs typeface="Times New Roman"/>
              </a:rPr>
              <a:t>Improve the overall reliability and resilience of water supply systems through remote monitoring</a:t>
            </a:r>
            <a:endParaRPr lang="en-GB" dirty="0">
              <a:solidFill>
                <a:schemeClr val="bg1"/>
              </a:solidFill>
            </a:endParaRPr>
          </a:p>
          <a:p>
            <a:pPr algn="l"/>
            <a:endParaRPr lang="en-GB" dirty="0"/>
          </a:p>
        </p:txBody>
      </p:sp>
      <p:pic>
        <p:nvPicPr>
          <p:cNvPr id="9" name="Picture 8" descr="A map of a city&#10;&#10;Description automatically generated">
            <a:extLst>
              <a:ext uri="{FF2B5EF4-FFF2-40B4-BE49-F238E27FC236}">
                <a16:creationId xmlns:a16="http://schemas.microsoft.com/office/drawing/2014/main" id="{F52C22FA-B684-9761-543D-6BC473AF60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84" t="2656" r="184" b="6771"/>
          <a:stretch/>
        </p:blipFill>
        <p:spPr>
          <a:xfrm>
            <a:off x="929065" y="3638281"/>
            <a:ext cx="4989146" cy="31902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49D52A-284F-A2EF-0F9A-321D82D97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990" y="3851386"/>
            <a:ext cx="4225345" cy="2868636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991028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878043" y="517575"/>
            <a:ext cx="10441697" cy="5826922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56EDC-86AC-DCCC-C877-2F59EBBDBC21}"/>
              </a:ext>
            </a:extLst>
          </p:cNvPr>
          <p:cNvSpPr txBox="1"/>
          <p:nvPr/>
        </p:nvSpPr>
        <p:spPr>
          <a:xfrm>
            <a:off x="4276243" y="772280"/>
            <a:ext cx="340177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OUR PRODUCT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1182817" y="1834389"/>
            <a:ext cx="9185042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,Sans-Serif"/>
              <a:buChar char="•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Our product is an advanced intelligent solution for futuristic water management</a:t>
            </a:r>
            <a:endParaRPr lang="en-IN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IN" sz="2000" dirty="0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>
              <a:buFont typeface="Arial,Sans-Serif"/>
              <a:buChar char="•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It incorporates cutting-edge technologies such as IoT, AI, and data analytics</a:t>
            </a:r>
            <a:endParaRPr lang="en-IN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IN" sz="2000" dirty="0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>
              <a:buFont typeface="Arial,Sans-Serif"/>
              <a:buChar char="•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Key features include an extensive network of sensors and IoT devices deployed throughout the water distribution system</a:t>
            </a:r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Times New Roman"/>
            </a:endParaRPr>
          </a:p>
          <a:p>
            <a:endParaRPr lang="en-IN" sz="20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,Sans-Serif"/>
              <a:buChar char="•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These devices enable real-time monitoring of critical parameters like flow rate, pressure, and water quality</a:t>
            </a:r>
            <a:endParaRPr lang="en-US" sz="2000" dirty="0">
              <a:solidFill>
                <a:schemeClr val="bg1"/>
              </a:solidFill>
              <a:latin typeface="Times New Roman"/>
              <a:ea typeface="+mn-lt"/>
              <a:cs typeface="Times New Roman"/>
            </a:endParaRPr>
          </a:p>
          <a:p>
            <a:endParaRPr lang="en-IN" sz="20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,Sans-Serif"/>
              <a:buChar char="•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+mn-lt"/>
                <a:cs typeface="Times New Roman"/>
              </a:rPr>
              <a:t>Data collected by the sensors are seamlessly transmitted to a central control system, forming the backbone of our intelligent water grid. </a:t>
            </a:r>
            <a:endParaRPr lang="en-GB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26589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1">
            <a:extLst>
              <a:ext uri="{FF2B5EF4-FFF2-40B4-BE49-F238E27FC236}">
                <a16:creationId xmlns:a16="http://schemas.microsoft.com/office/drawing/2014/main" id="{72458B7F-86F3-2CFA-3756-5AC358309699}"/>
              </a:ext>
            </a:extLst>
          </p:cNvPr>
          <p:cNvSpPr>
            <a:spLocks noGrp="1"/>
          </p:cNvSpPr>
          <p:nvPr/>
        </p:nvSpPr>
        <p:spPr>
          <a:xfrm>
            <a:off x="7814256" y="2090764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/>
            <a:endParaRPr lang="en-US" sz="20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05C7D-DE68-A524-CA99-2988D8D07FA4}"/>
              </a:ext>
            </a:extLst>
          </p:cNvPr>
          <p:cNvSpPr/>
          <p:nvPr/>
        </p:nvSpPr>
        <p:spPr>
          <a:xfrm>
            <a:off x="-2012" y="2421"/>
            <a:ext cx="7071726" cy="685723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56EDC-86AC-DCCC-C877-2F59EBBDBC21}"/>
              </a:ext>
            </a:extLst>
          </p:cNvPr>
          <p:cNvSpPr txBox="1"/>
          <p:nvPr/>
        </p:nvSpPr>
        <p:spPr>
          <a:xfrm>
            <a:off x="348188" y="375182"/>
            <a:ext cx="598828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Times New Roman"/>
                <a:cs typeface="Times New Roman"/>
              </a:rPr>
              <a:t>TIER 3 NON - COMSUMERS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FEA66-D12E-E9E0-9A22-6FF30F73C165}"/>
              </a:ext>
            </a:extLst>
          </p:cNvPr>
          <p:cNvSpPr txBox="1"/>
          <p:nvPr/>
        </p:nvSpPr>
        <p:spPr>
          <a:xfrm>
            <a:off x="431548" y="1458756"/>
            <a:ext cx="5815070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000" b="1" dirty="0">
                <a:solidFill>
                  <a:schemeClr val="bg1"/>
                </a:solidFill>
                <a:latin typeface="Times New Roman"/>
                <a:cs typeface="Calibri"/>
              </a:rPr>
              <a:t>Prepare for the Future:</a:t>
            </a:r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 Smart grids are the future of water infrastructure, ensuring a reliable and efficient supply.</a:t>
            </a:r>
            <a:endParaRPr lang="en-US"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GB" sz="2000" b="1" dirty="0">
                <a:solidFill>
                  <a:schemeClr val="bg1"/>
                </a:solidFill>
                <a:latin typeface="Times New Roman"/>
                <a:cs typeface="Calibri"/>
              </a:rPr>
              <a:t>Improved Water Quality:</a:t>
            </a:r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 Smart systems can monitor water quality in real-time, notifying you of any potential issues.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GB" sz="2000" b="1" dirty="0">
                <a:solidFill>
                  <a:schemeClr val="bg1"/>
                </a:solidFill>
                <a:latin typeface="Times New Roman"/>
                <a:cs typeface="Calibri"/>
              </a:rPr>
              <a:t>Personalized Water Management:</a:t>
            </a:r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 Smart grids can learn your water usage patterns and suggest ways to conserve.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GB" sz="2000" b="1" dirty="0">
                <a:solidFill>
                  <a:schemeClr val="bg1"/>
                </a:solidFill>
                <a:latin typeface="Times New Roman"/>
                <a:cs typeface="Calibri"/>
              </a:rPr>
              <a:t>Community Benefits:</a:t>
            </a:r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 Smart grids can help reduce overall water consumption in your community, benefiting everyone.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GB" sz="2000" b="1" dirty="0">
                <a:solidFill>
                  <a:schemeClr val="bg1"/>
                </a:solidFill>
                <a:latin typeface="Times New Roman"/>
                <a:cs typeface="Calibri"/>
              </a:rPr>
              <a:t>Tech-Savvy Convenience:</a:t>
            </a:r>
            <a:r>
              <a:rPr lang="en-GB" sz="2000" dirty="0">
                <a:solidFill>
                  <a:schemeClr val="bg1"/>
                </a:solidFill>
                <a:latin typeface="Times New Roman"/>
                <a:cs typeface="Calibri"/>
              </a:rPr>
              <a:t> Embrace the future of technology and enjoy the convenience of a smart water system.</a:t>
            </a:r>
            <a:endParaRPr lang="en-GB"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4" name="Picture 3" descr="A hand holding a phone with a smart home app&#10;&#10;Description automatically generated">
            <a:extLst>
              <a:ext uri="{FF2B5EF4-FFF2-40B4-BE49-F238E27FC236}">
                <a16:creationId xmlns:a16="http://schemas.microsoft.com/office/drawing/2014/main" id="{81D41C22-A682-6762-807E-8DB7D2F1C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894" y="1656075"/>
            <a:ext cx="4387002" cy="35351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49363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594</cp:revision>
  <dcterms:created xsi:type="dcterms:W3CDTF">2024-04-08T17:20:25Z</dcterms:created>
  <dcterms:modified xsi:type="dcterms:W3CDTF">2024-04-10T17:32:34Z</dcterms:modified>
</cp:coreProperties>
</file>

<file path=docProps/thumbnail.jpeg>
</file>